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1"/>
    <p:sldMasterId id="2147483654" r:id="rId2"/>
    <p:sldMasterId id="2147483655" r:id="rId3"/>
  </p:sldMasterIdLst>
  <p:notesMasterIdLst>
    <p:notesMasterId r:id="rId18"/>
  </p:notesMasterIdLst>
  <p:handoutMasterIdLst>
    <p:handoutMasterId r:id="rId19"/>
  </p:handoutMasterIdLst>
  <p:sldIdLst>
    <p:sldId id="294" r:id="rId4"/>
    <p:sldId id="453" r:id="rId5"/>
    <p:sldId id="465" r:id="rId6"/>
    <p:sldId id="466" r:id="rId7"/>
    <p:sldId id="476" r:id="rId8"/>
    <p:sldId id="467" r:id="rId9"/>
    <p:sldId id="458" r:id="rId10"/>
    <p:sldId id="459" r:id="rId11"/>
    <p:sldId id="455" r:id="rId12"/>
    <p:sldId id="472" r:id="rId13"/>
    <p:sldId id="456" r:id="rId14"/>
    <p:sldId id="463" r:id="rId15"/>
    <p:sldId id="464" r:id="rId16"/>
    <p:sldId id="457" r:id="rId17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ECFF"/>
    <a:srgbClr val="99CCFF"/>
    <a:srgbClr val="FFFFD1"/>
    <a:srgbClr val="FFCC66"/>
    <a:srgbClr val="0000FF"/>
    <a:srgbClr val="FF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128" d="100"/>
          <a:sy n="128" d="100"/>
        </p:scale>
        <p:origin x="105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763C8-9EFF-4C02-A35A-48E27AA2F527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F8B48B-BD62-435F-8EC8-CEF1EAB73A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52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03725"/>
            <a:ext cx="5130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074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28B2150-5E6E-4BAF-AB55-A79DFC4EA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3358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D9AD8-3193-4DCA-B143-819DCFD1844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1687" cy="3459163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4D9AD8-3193-4DCA-B143-819DCFD1844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2213" y="692150"/>
            <a:ext cx="4611687" cy="3459163"/>
          </a:xfrm>
          <a:solidFill>
            <a:srgbClr val="FFFFFF"/>
          </a:solidFill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0471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DC2381-D91F-4B72-A33E-F28F764AE0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9E81C2-F70B-43EF-BE2D-28C9E732C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56CB9-BF4D-4F02-8B0C-9CE18982E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994DD2-B736-4515-9F1A-B892D90F7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17F47-EF7F-4D8D-AB6C-714189D82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7EBE9-61D5-4E3B-ACF3-F5059B22C4CE}" type="datetime1">
              <a:rPr lang="en-US"/>
              <a:pPr>
                <a:defRPr/>
              </a:pPr>
              <a:t>5/21/2019</a:t>
            </a:fld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73357-0FF8-4128-9158-91F3F04875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5" descr="cu_logo_sml_150_pp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135208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395A1-EEB0-4F85-8A10-C23A84CA9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1898C-40BC-478D-8DED-1286CD6417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A6B90-D2EF-4843-9E98-A5354F4C03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F8DBEC-0F94-4713-9543-7F433BB25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B0495-BBCC-4913-A5CD-0A7D430B47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FE63FE-B7E0-4221-B61E-34B20B0952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C8A25-34EB-42D0-B221-A8AE027C7B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D7AA50-29CC-4254-9BFB-EA898F2E25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D1153-E757-4AB8-AF3F-06E4727C76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6E7A7-5E5D-4459-9C72-43BAF1A3E1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53F89-5E39-4287-8243-A1FDF348C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A00D38-9E9E-4246-B0D7-EB6790424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9CA3A-BEE7-4626-A5BB-0204E1549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4274-E291-4335-B0D4-CBE9EC58E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A09A7-96C9-4E26-9B75-37370453E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90187-D503-4363-A09E-8D4D416CC7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CD63AF-7EFF-4FFA-852F-EE1B3808B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1ED23-936F-48E2-A39F-CBDD40D9FE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A3DAA-5D2A-4C3F-B98C-1EF8FA6811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17987F-D8BA-48CB-9DC3-BA8640949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8DBD73-B50B-4B7E-A6A2-A881EC59E5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FAA92D-A797-4A5D-AC06-E3AF0871F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33FEF-18DD-46D8-95DD-583945047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0887A-DACA-4CB6-A8CD-ACFE0A0E0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61B899-4003-40C6-9C98-A54C8D627C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6050B-ED6F-403A-8195-B6B74DCE88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7A5CCF-F179-40D6-BF77-A62AA0471B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8959BD-EE17-4419-8352-A6927DDC7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CB42C-1BE7-4F70-9835-7F96B416E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B6ADE9-75E9-431A-9C89-525F44D4C1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2D5395A6-308E-4EC1-8F3A-336496A9F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  <p:sldLayoutId id="2147483691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4EB9AF0-0E54-4F10-928C-B34C3961D6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51EFD53-59E9-49C4-86C8-626A1BE78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-8744" y="2074923"/>
            <a:ext cx="91440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 smtClean="0">
                <a:latin typeface="Georgia" pitchFamily="18" charset="0"/>
              </a:rPr>
              <a:t>On the microeconomics of smallholder agricultural development</a:t>
            </a:r>
            <a:endParaRPr lang="en-US" sz="3200" b="1" dirty="0">
              <a:latin typeface="Georgia" pitchFamily="18" charset="0"/>
            </a:endParaRPr>
          </a:p>
          <a:p>
            <a:pPr algn="ctr"/>
            <a:endParaRPr lang="en-US" sz="3600" b="1" dirty="0">
              <a:latin typeface="Georgia" pitchFamily="18" charset="0"/>
            </a:endParaRPr>
          </a:p>
          <a:p>
            <a:pPr algn="ctr" eaLnBrk="0" hangingPunct="0"/>
            <a:endParaRPr lang="en-US" sz="36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0" y="53340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sz="2000" b="1" dirty="0">
                <a:latin typeface="Georgia" pitchFamily="18" charset="0"/>
                <a:cs typeface="Times New Roman" pitchFamily="18" charset="0"/>
              </a:rPr>
              <a:t>Chris Barrett</a:t>
            </a:r>
          </a:p>
          <a:p>
            <a:pPr algn="ctr"/>
            <a:r>
              <a:rPr lang="en-US" sz="2000" b="1" dirty="0" smtClean="0">
                <a:latin typeface="Georgia" pitchFamily="18" charset="0"/>
                <a:cs typeface="Times New Roman" pitchFamily="18" charset="0"/>
              </a:rPr>
              <a:t>Cornell-OXFAM Short Course on</a:t>
            </a:r>
          </a:p>
          <a:p>
            <a:pPr algn="ctr"/>
            <a:r>
              <a:rPr lang="en-US" sz="2000" b="1" dirty="0" smtClean="0">
                <a:latin typeface="Georgia" panose="02040502050405020303" pitchFamily="18" charset="0"/>
              </a:rPr>
              <a:t>Integrated </a:t>
            </a:r>
            <a:r>
              <a:rPr lang="en-US" sz="2000" b="1" dirty="0">
                <a:latin typeface="Georgia" panose="02040502050405020303" pitchFamily="18" charset="0"/>
              </a:rPr>
              <a:t>Land Management for Behind the Brands </a:t>
            </a:r>
            <a:endParaRPr lang="en-US" sz="2000" b="1" dirty="0" smtClean="0">
              <a:latin typeface="Georgia" pitchFamily="18" charset="0"/>
              <a:cs typeface="Times New Roman" pitchFamily="18" charset="0"/>
            </a:endParaRPr>
          </a:p>
          <a:p>
            <a:pPr algn="ctr" eaLnBrk="0" hangingPunct="0">
              <a:lnSpc>
                <a:spcPct val="80000"/>
              </a:lnSpc>
            </a:pPr>
            <a:r>
              <a:rPr lang="en-US" sz="2000" b="1" dirty="0" smtClean="0">
                <a:latin typeface="Georgia" pitchFamily="18" charset="0"/>
                <a:cs typeface="Times New Roman" pitchFamily="18" charset="0"/>
              </a:rPr>
              <a:t>May 23, 2019</a:t>
            </a:r>
            <a:endParaRPr lang="en-US" sz="2000" b="1" dirty="0"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512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865573"/>
            <a:ext cx="8229600" cy="1143000"/>
          </a:xfrm>
        </p:spPr>
        <p:txBody>
          <a:bodyPr/>
          <a:lstStyle/>
          <a:p>
            <a:r>
              <a:rPr lang="en-US" sz="2800" b="1" dirty="0" smtClean="0">
                <a:latin typeface="Georgia" pitchFamily="18" charset="0"/>
              </a:rPr>
              <a:t>Example: Rice market participation by land holdings, Madagascar 1990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3089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495800" y="2286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Georgia" pitchFamily="18" charset="0"/>
              </a:rPr>
              <a:t>Some empirical regularities</a:t>
            </a:r>
            <a:endParaRPr lang="en-US" sz="24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6400800"/>
            <a:ext cx="457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Georgia" pitchFamily="18" charset="0"/>
              </a:rPr>
              <a:t>Source: Barrett and </a:t>
            </a:r>
            <a:r>
              <a:rPr lang="en-US" sz="1600" dirty="0" err="1" smtClean="0">
                <a:latin typeface="Georgia" pitchFamily="18" charset="0"/>
              </a:rPr>
              <a:t>Dorosh</a:t>
            </a:r>
            <a:r>
              <a:rPr lang="en-US" sz="1600" dirty="0" smtClean="0">
                <a:latin typeface="Georgia" pitchFamily="18" charset="0"/>
              </a:rPr>
              <a:t> (</a:t>
            </a:r>
            <a:r>
              <a:rPr lang="en-US" sz="1600" i="1" dirty="0" smtClean="0">
                <a:latin typeface="Georgia" pitchFamily="18" charset="0"/>
              </a:rPr>
              <a:t>AJAE</a:t>
            </a:r>
            <a:r>
              <a:rPr lang="en-US" sz="1600" dirty="0" smtClean="0">
                <a:latin typeface="Georgia" pitchFamily="18" charset="0"/>
              </a:rPr>
              <a:t> 1996)</a:t>
            </a:r>
            <a:endParaRPr lang="en-US" sz="16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911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990601"/>
            <a:ext cx="8382000" cy="2286000"/>
          </a:xfrm>
        </p:spPr>
        <p:txBody>
          <a:bodyPr/>
          <a:lstStyle/>
          <a:p>
            <a:pPr marL="0">
              <a:spcBef>
                <a:spcPct val="0"/>
              </a:spcBef>
              <a:buNone/>
            </a:pPr>
            <a:r>
              <a:rPr lang="en-US" sz="2400" b="1" u="sng" dirty="0" smtClean="0">
                <a:latin typeface="Georgia" pitchFamily="18" charset="0"/>
              </a:rPr>
              <a:t>Variation in shadow prices leads to</a:t>
            </a:r>
            <a:r>
              <a:rPr lang="en-US" sz="2400" b="1" u="sng" dirty="0" smtClean="0">
                <a:latin typeface="Georgia" pitchFamily="18" charset="0"/>
              </a:rPr>
              <a:t> seemingly puzzling “displaced </a:t>
            </a:r>
            <a:r>
              <a:rPr lang="en-US" sz="2400" b="1" u="sng" dirty="0" smtClean="0">
                <a:latin typeface="Georgia" pitchFamily="18" charset="0"/>
              </a:rPr>
              <a:t>distortions</a:t>
            </a:r>
            <a:r>
              <a:rPr lang="en-US" sz="2400" b="1" u="sng" dirty="0" smtClean="0">
                <a:latin typeface="Georgia" pitchFamily="18" charset="0"/>
              </a:rPr>
              <a:t>”. Examples:</a:t>
            </a:r>
            <a:endParaRPr lang="en-US" sz="2400" b="1" u="sng" dirty="0" smtClean="0">
              <a:latin typeface="Georgia" pitchFamily="18" charset="0"/>
            </a:endParaRPr>
          </a:p>
          <a:p>
            <a:pPr marL="0">
              <a:spcBef>
                <a:spcPct val="0"/>
              </a:spcBef>
              <a:buNone/>
            </a:pPr>
            <a:r>
              <a:rPr lang="en-US" sz="2400" u="sng" dirty="0" smtClean="0">
                <a:latin typeface="Georgia" pitchFamily="18" charset="0"/>
              </a:rPr>
              <a:t>1. Seeming misallocation of labor on-farm</a:t>
            </a:r>
            <a:r>
              <a:rPr lang="en-US" sz="2400" dirty="0" smtClean="0">
                <a:latin typeface="Georgia" pitchFamily="18" charset="0"/>
              </a:rPr>
              <a:t>: labor market search costs, credit access, price risk exposure, etc. lead to “rational variation” from the usual </a:t>
            </a:r>
            <a:r>
              <a:rPr lang="en-US" sz="2400" dirty="0" err="1" smtClean="0">
                <a:latin typeface="Georgia" pitchFamily="18" charset="0"/>
              </a:rPr>
              <a:t>allocative</a:t>
            </a:r>
            <a:r>
              <a:rPr lang="en-US" sz="2400" dirty="0" smtClean="0">
                <a:latin typeface="Georgia" pitchFamily="18" charset="0"/>
              </a:rPr>
              <a:t> efficiency criterion (wage = marginal revenue product of labor)</a:t>
            </a:r>
          </a:p>
          <a:p>
            <a:pPr marL="0">
              <a:spcBef>
                <a:spcPct val="0"/>
              </a:spcBef>
              <a:buNone/>
            </a:pPr>
            <a:endParaRPr lang="en-US" sz="2400" u="sng" dirty="0" smtClean="0">
              <a:latin typeface="Georgia" pitchFamily="18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4724400" y="0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Household models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9996" y="3345805"/>
            <a:ext cx="4581525" cy="351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3345805"/>
            <a:ext cx="3962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Georgia" pitchFamily="18" charset="0"/>
              </a:rPr>
              <a:t>Example:</a:t>
            </a:r>
            <a:r>
              <a:rPr lang="en-US" sz="2000" dirty="0" smtClean="0">
                <a:latin typeface="Georgia" pitchFamily="18" charset="0"/>
              </a:rPr>
              <a:t> Labor allocation by rice farmers in Côte d’Ivoire. </a:t>
            </a:r>
            <a:r>
              <a:rPr lang="en-US" sz="2000" dirty="0" err="1" smtClean="0">
                <a:latin typeface="Georgia" pitchFamily="18" charset="0"/>
              </a:rPr>
              <a:t>AI≡w</a:t>
            </a:r>
            <a:r>
              <a:rPr lang="en-US" sz="2000" dirty="0" smtClean="0">
                <a:latin typeface="Georgia" pitchFamily="18" charset="0"/>
              </a:rPr>
              <a:t>/MRP</a:t>
            </a:r>
            <a:r>
              <a:rPr lang="en-US" sz="2000" baseline="-25000" dirty="0" smtClean="0">
                <a:latin typeface="Georgia" pitchFamily="18" charset="0"/>
              </a:rPr>
              <a:t>L </a:t>
            </a:r>
            <a:r>
              <a:rPr lang="en-US" sz="2000" dirty="0" smtClean="0">
                <a:latin typeface="Georgia" pitchFamily="18" charset="0"/>
              </a:rPr>
              <a:t>falls </a:t>
            </a:r>
            <a:r>
              <a:rPr lang="en-US" sz="2000" dirty="0" smtClean="0">
                <a:latin typeface="Georgia" pitchFamily="18" charset="0"/>
              </a:rPr>
              <a:t>as </a:t>
            </a:r>
            <a:r>
              <a:rPr lang="en-US" sz="2000" dirty="0" smtClean="0">
                <a:latin typeface="Georgia" pitchFamily="18" charset="0"/>
              </a:rPr>
              <a:t>land/labor endowment increases. </a:t>
            </a:r>
            <a:r>
              <a:rPr lang="en-US" sz="2000" dirty="0" smtClean="0">
                <a:latin typeface="Georgia" pitchFamily="18" charset="0"/>
              </a:rPr>
              <a:t>ln(AI)&gt; (&lt;) </a:t>
            </a:r>
            <a:r>
              <a:rPr lang="en-US" sz="2000" dirty="0">
                <a:latin typeface="Georgia" pitchFamily="18" charset="0"/>
              </a:rPr>
              <a:t>0 </a:t>
            </a:r>
            <a:r>
              <a:rPr lang="en-US" sz="2000" dirty="0" smtClean="0">
                <a:latin typeface="Georgia" pitchFamily="18" charset="0"/>
              </a:rPr>
              <a:t>means farmers over- </a:t>
            </a:r>
            <a:r>
              <a:rPr lang="en-US" sz="2000" dirty="0">
                <a:latin typeface="Georgia" pitchFamily="18" charset="0"/>
              </a:rPr>
              <a:t>(under-) </a:t>
            </a:r>
            <a:r>
              <a:rPr lang="en-US" sz="2000" dirty="0" smtClean="0">
                <a:latin typeface="Georgia" pitchFamily="18" charset="0"/>
              </a:rPr>
              <a:t>employ labor relative to market wage. </a:t>
            </a:r>
            <a:r>
              <a:rPr lang="en-US" sz="2000" dirty="0" smtClean="0">
                <a:latin typeface="Georgia" pitchFamily="18" charset="0"/>
              </a:rPr>
              <a:t>Causes </a:t>
            </a:r>
            <a:r>
              <a:rPr lang="en-US" sz="2000" dirty="0">
                <a:latin typeface="Georgia" pitchFamily="18" charset="0"/>
              </a:rPr>
              <a:t>significant </a:t>
            </a:r>
            <a:r>
              <a:rPr lang="en-US" sz="2000" dirty="0" smtClean="0">
                <a:latin typeface="Georgia" pitchFamily="18" charset="0"/>
              </a:rPr>
              <a:t>inter-farm productivity </a:t>
            </a:r>
            <a:r>
              <a:rPr lang="en-US" sz="2000" dirty="0">
                <a:latin typeface="Georgia" pitchFamily="18" charset="0"/>
              </a:rPr>
              <a:t>differences </a:t>
            </a:r>
            <a:r>
              <a:rPr lang="en-US" sz="2000" dirty="0" smtClean="0">
                <a:latin typeface="Georgia" pitchFamily="18" charset="0"/>
              </a:rPr>
              <a:t>even </a:t>
            </a:r>
            <a:r>
              <a:rPr lang="en-US" sz="2000" dirty="0">
                <a:latin typeface="Georgia" pitchFamily="18" charset="0"/>
              </a:rPr>
              <a:t>when everyone faces </a:t>
            </a:r>
            <a:r>
              <a:rPr lang="en-US" sz="2000" dirty="0" smtClean="0">
                <a:latin typeface="Georgia" pitchFamily="18" charset="0"/>
              </a:rPr>
              <a:t>the </a:t>
            </a:r>
            <a:r>
              <a:rPr lang="en-US" sz="2000" dirty="0">
                <a:latin typeface="Georgia" pitchFamily="18" charset="0"/>
              </a:rPr>
              <a:t>same </a:t>
            </a:r>
            <a:r>
              <a:rPr lang="en-US" sz="2000" dirty="0" smtClean="0">
                <a:latin typeface="Georgia" pitchFamily="18" charset="0"/>
              </a:rPr>
              <a:t>market </a:t>
            </a:r>
            <a:r>
              <a:rPr lang="en-US" sz="2000" dirty="0">
                <a:latin typeface="Georgia" pitchFamily="18" charset="0"/>
              </a:rPr>
              <a:t>prices and </a:t>
            </a:r>
            <a:r>
              <a:rPr lang="en-US" sz="2000" dirty="0" smtClean="0">
                <a:latin typeface="Georgia" pitchFamily="18" charset="0"/>
              </a:rPr>
              <a:t>uses </a:t>
            </a:r>
            <a:r>
              <a:rPr lang="en-US" sz="2000" dirty="0">
                <a:latin typeface="Georgia" pitchFamily="18" charset="0"/>
              </a:rPr>
              <a:t>the same </a:t>
            </a:r>
            <a:r>
              <a:rPr lang="en-US" sz="2000" dirty="0" smtClean="0">
                <a:latin typeface="Georgia" pitchFamily="18" charset="0"/>
              </a:rPr>
              <a:t>technologies</a:t>
            </a:r>
            <a:r>
              <a:rPr lang="en-US" sz="2000" dirty="0">
                <a:latin typeface="Georgia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6324600"/>
            <a:ext cx="5867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410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990601"/>
            <a:ext cx="8382000" cy="1066799"/>
          </a:xfrm>
        </p:spPr>
        <p:txBody>
          <a:bodyPr/>
          <a:lstStyle/>
          <a:p>
            <a:pPr marL="0">
              <a:spcBef>
                <a:spcPct val="0"/>
              </a:spcBef>
              <a:buNone/>
            </a:pPr>
            <a:r>
              <a:rPr lang="en-US" sz="2400" u="sng" dirty="0" smtClean="0">
                <a:latin typeface="Georgia" pitchFamily="18" charset="0"/>
              </a:rPr>
              <a:t>2. Sell low/buy high marketing behaviors</a:t>
            </a:r>
            <a:r>
              <a:rPr lang="en-US" sz="2400" dirty="0" smtClean="0">
                <a:latin typeface="Georgia" pitchFamily="18" charset="0"/>
              </a:rPr>
              <a:t>: maize in Kenya (Stephens and Barrett </a:t>
            </a:r>
            <a:r>
              <a:rPr lang="en-US" sz="2400" i="1" dirty="0" smtClean="0">
                <a:latin typeface="Georgia" pitchFamily="18" charset="0"/>
              </a:rPr>
              <a:t>J. </a:t>
            </a:r>
            <a:r>
              <a:rPr lang="en-US" sz="2400" i="1" dirty="0" err="1" smtClean="0">
                <a:latin typeface="Georgia" pitchFamily="18" charset="0"/>
              </a:rPr>
              <a:t>Agr</a:t>
            </a:r>
            <a:r>
              <a:rPr lang="en-US" sz="2400" i="1" dirty="0" smtClean="0">
                <a:latin typeface="Georgia" pitchFamily="18" charset="0"/>
              </a:rPr>
              <a:t>. Econ.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2011)</a:t>
            </a:r>
          </a:p>
          <a:p>
            <a:pPr marL="0">
              <a:spcBef>
                <a:spcPct val="0"/>
              </a:spcBef>
              <a:buNone/>
            </a:pPr>
            <a:endParaRPr lang="en-US" sz="2400" dirty="0" smtClean="0">
              <a:latin typeface="Georgia" pitchFamily="18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4724400" y="0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Household models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161059"/>
            <a:ext cx="6312694" cy="26734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009" y="1828800"/>
            <a:ext cx="3413612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33400" y="1855694"/>
            <a:ext cx="4876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Georgia" pitchFamily="18" charset="0"/>
              </a:rPr>
              <a:t>Faced with sharp seasonality in prices, farmers often sell at </a:t>
            </a:r>
            <a:r>
              <a:rPr lang="en-US" sz="2400" i="1" u="sng" dirty="0" smtClean="0">
                <a:latin typeface="Georgia" pitchFamily="18" charset="0"/>
              </a:rPr>
              <a:t>post-harvest lows </a:t>
            </a:r>
            <a:r>
              <a:rPr lang="en-US" sz="2400" dirty="0" smtClean="0">
                <a:latin typeface="Georgia" pitchFamily="18" charset="0"/>
              </a:rPr>
              <a:t>even when they know they will buy back at </a:t>
            </a:r>
            <a:r>
              <a:rPr lang="en-US" sz="2400" i="1" u="sng" dirty="0" smtClean="0">
                <a:latin typeface="Georgia" pitchFamily="18" charset="0"/>
              </a:rPr>
              <a:t>lean season highs</a:t>
            </a:r>
            <a:r>
              <a:rPr lang="en-US" sz="2400" dirty="0" smtClean="0">
                <a:latin typeface="Georgia" pitchFamily="18" charset="0"/>
              </a:rPr>
              <a:t>, simply because they lack credit access and need cash. </a:t>
            </a:r>
            <a:endParaRPr lang="en-US" sz="2400" dirty="0"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661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990601"/>
            <a:ext cx="8382000" cy="2286000"/>
          </a:xfrm>
        </p:spPr>
        <p:txBody>
          <a:bodyPr/>
          <a:lstStyle/>
          <a:p>
            <a:pPr marL="0">
              <a:spcBef>
                <a:spcPct val="0"/>
              </a:spcBef>
              <a:buNone/>
            </a:pPr>
            <a:r>
              <a:rPr lang="en-US" sz="2400" u="sng" dirty="0" smtClean="0">
                <a:latin typeface="Georgia" pitchFamily="18" charset="0"/>
              </a:rPr>
              <a:t>3. Non-uptake of seemingly promising technologies</a:t>
            </a:r>
            <a:r>
              <a:rPr lang="en-US" sz="2400" dirty="0" smtClean="0">
                <a:latin typeface="Georgia" pitchFamily="18" charset="0"/>
              </a:rPr>
              <a:t>: SRI in Madagascar and seasonal credit/labor requirements (Moser and Barrett </a:t>
            </a:r>
            <a:r>
              <a:rPr lang="en-US" sz="2400" i="1" dirty="0" smtClean="0">
                <a:latin typeface="Georgia" pitchFamily="18" charset="0"/>
              </a:rPr>
              <a:t>2006</a:t>
            </a:r>
            <a:r>
              <a:rPr lang="en-US" sz="2400" dirty="0" smtClean="0">
                <a:latin typeface="Georgia" pitchFamily="18" charset="0"/>
              </a:rPr>
              <a:t>) or improved NRM practices in western Kenya and complementarities with livestock, land  and cash endowments (Marenya and Barrett </a:t>
            </a:r>
            <a:r>
              <a:rPr lang="en-US" sz="2400" i="1" dirty="0" smtClean="0">
                <a:latin typeface="Georgia" pitchFamily="18" charset="0"/>
              </a:rPr>
              <a:t>2007</a:t>
            </a:r>
            <a:r>
              <a:rPr lang="en-US" sz="2400" dirty="0" smtClean="0">
                <a:latin typeface="Georgia" pitchFamily="18" charset="0"/>
              </a:rPr>
              <a:t>) or inorganic fertilizer use in western </a:t>
            </a:r>
            <a:r>
              <a:rPr lang="en-US" sz="2400" dirty="0">
                <a:latin typeface="Georgia" pitchFamily="18" charset="0"/>
              </a:rPr>
              <a:t>Kenya (Marenya and Barrett </a:t>
            </a:r>
            <a:r>
              <a:rPr lang="en-US" sz="2400" i="1" dirty="0" smtClean="0">
                <a:latin typeface="Georgia" pitchFamily="18" charset="0"/>
              </a:rPr>
              <a:t>2009</a:t>
            </a:r>
            <a:r>
              <a:rPr lang="en-US" sz="2400" dirty="0" smtClean="0">
                <a:latin typeface="Georgia" pitchFamily="18" charset="0"/>
              </a:rPr>
              <a:t>).</a:t>
            </a:r>
          </a:p>
          <a:p>
            <a:pPr marL="0">
              <a:spcBef>
                <a:spcPct val="0"/>
              </a:spcBef>
              <a:buNone/>
            </a:pPr>
            <a:endParaRPr lang="en-US" sz="2400" dirty="0" smtClean="0">
              <a:latin typeface="Georgia" pitchFamily="18" charset="0"/>
            </a:endParaRPr>
          </a:p>
        </p:txBody>
      </p:sp>
      <p:sp>
        <p:nvSpPr>
          <p:cNvPr id="7" name="Title 5"/>
          <p:cNvSpPr txBox="1">
            <a:spLocks/>
          </p:cNvSpPr>
          <p:nvPr/>
        </p:nvSpPr>
        <p:spPr bwMode="auto">
          <a:xfrm>
            <a:off x="4724400" y="0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Household models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grpSp>
        <p:nvGrpSpPr>
          <p:cNvPr id="6" name="Group 12"/>
          <p:cNvGrpSpPr>
            <a:grpSpLocks/>
          </p:cNvGrpSpPr>
          <p:nvPr/>
        </p:nvGrpSpPr>
        <p:grpSpPr bwMode="auto">
          <a:xfrm>
            <a:off x="381000" y="3545681"/>
            <a:ext cx="3886200" cy="2662238"/>
            <a:chOff x="228865" y="2058430"/>
            <a:chExt cx="3886597" cy="2662388"/>
          </a:xfrm>
        </p:grpSpPr>
        <p:grpSp>
          <p:nvGrpSpPr>
            <p:cNvPr id="8" name="Group 4"/>
            <p:cNvGrpSpPr>
              <a:grpSpLocks/>
            </p:cNvGrpSpPr>
            <p:nvPr/>
          </p:nvGrpSpPr>
          <p:grpSpPr bwMode="auto">
            <a:xfrm>
              <a:off x="228865" y="2058430"/>
              <a:ext cx="3886597" cy="2662388"/>
              <a:chOff x="1332" y="1735"/>
              <a:chExt cx="2256" cy="1564"/>
            </a:xfrm>
          </p:grpSpPr>
          <p:pic>
            <p:nvPicPr>
              <p:cNvPr id="13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32" y="1735"/>
                <a:ext cx="2256" cy="1564"/>
              </a:xfrm>
              <a:prstGeom prst="rect">
                <a:avLst/>
              </a:prstGeom>
              <a:noFill/>
              <a:ln w="1905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4" name="AutoShape 6"/>
              <p:cNvCxnSpPr>
                <a:cxnSpLocks noChangeShapeType="1"/>
              </p:cNvCxnSpPr>
              <p:nvPr/>
            </p:nvCxnSpPr>
            <p:spPr bwMode="auto">
              <a:xfrm>
                <a:off x="1597" y="2674"/>
                <a:ext cx="1946" cy="1"/>
              </a:xfrm>
              <a:prstGeom prst="straightConnector1">
                <a:avLst/>
              </a:prstGeom>
              <a:noFill/>
              <a:ln w="76200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</p:grpSp>
        <p:sp>
          <p:nvSpPr>
            <p:cNvPr id="9" name="AutoShape 8"/>
            <p:cNvSpPr>
              <a:spLocks noChangeArrowheads="1"/>
            </p:cNvSpPr>
            <p:nvPr/>
          </p:nvSpPr>
          <p:spPr bwMode="auto">
            <a:xfrm>
              <a:off x="2895600" y="3123902"/>
              <a:ext cx="1066800" cy="457156"/>
            </a:xfrm>
            <a:prstGeom prst="wedgeRoundRectCallout">
              <a:avLst>
                <a:gd name="adj1" fmla="val -82759"/>
                <a:gd name="adj2" fmla="val 57380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US" sz="1200" b="1"/>
                <a:t>Cost of 1kg nitrogen</a:t>
              </a:r>
            </a:p>
          </p:txBody>
        </p:sp>
        <p:sp>
          <p:nvSpPr>
            <p:cNvPr id="10" name="AutoShape 8"/>
            <p:cNvSpPr>
              <a:spLocks noChangeArrowheads="1"/>
            </p:cNvSpPr>
            <p:nvPr/>
          </p:nvSpPr>
          <p:spPr bwMode="auto">
            <a:xfrm>
              <a:off x="990943" y="2514859"/>
              <a:ext cx="1371600" cy="685837"/>
            </a:xfrm>
            <a:prstGeom prst="wedgeRoundRectCallout">
              <a:avLst>
                <a:gd name="adj1" fmla="val 48384"/>
                <a:gd name="adj2" fmla="val 64708"/>
                <a:gd name="adj3" fmla="val 16667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algn="ctr"/>
              <a:r>
                <a:rPr lang="en-US" sz="1200" b="1"/>
                <a:t>Value of maize from 1 kg of nitrogen</a:t>
              </a:r>
            </a:p>
          </p:txBody>
        </p:sp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14400" y="2209589"/>
              <a:ext cx="2495550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200" b="1"/>
                <a:t>Above </a:t>
              </a:r>
              <a:r>
                <a:rPr lang="en-US" sz="1200"/>
                <a:t>red line: fertilizer profitable</a:t>
              </a:r>
            </a:p>
          </p:txBody>
        </p:sp>
        <p:sp>
          <p:nvSpPr>
            <p:cNvPr id="12" name="TextBox 8"/>
            <p:cNvSpPr txBox="1">
              <a:spLocks noChangeArrowheads="1"/>
            </p:cNvSpPr>
            <p:nvPr/>
          </p:nvSpPr>
          <p:spPr bwMode="auto">
            <a:xfrm>
              <a:off x="1448190" y="4115946"/>
              <a:ext cx="2649538" cy="2762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/>
              <a:r>
                <a:rPr lang="en-US" sz="1200" b="1"/>
                <a:t>Below </a:t>
              </a:r>
              <a:r>
                <a:rPr lang="en-US" sz="1200"/>
                <a:t>red line: fertilizer unprofitable</a:t>
              </a:r>
            </a:p>
          </p:txBody>
        </p:sp>
      </p:grpSp>
      <p:sp>
        <p:nvSpPr>
          <p:cNvPr id="15" name="Rectangle 31"/>
          <p:cNvSpPr>
            <a:spLocks noChangeArrowheads="1"/>
          </p:cNvSpPr>
          <p:nvPr/>
        </p:nvSpPr>
        <p:spPr bwMode="auto">
          <a:xfrm>
            <a:off x="228600" y="6269831"/>
            <a:ext cx="845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>
                <a:latin typeface="Georgia" pitchFamily="18" charset="0"/>
              </a:rPr>
              <a:t>(Source: Marenya and Barrett, </a:t>
            </a:r>
            <a:r>
              <a:rPr lang="en-US" i="1">
                <a:latin typeface="Georgia" pitchFamily="18" charset="0"/>
              </a:rPr>
              <a:t>American J. Agricultural Economics</a:t>
            </a:r>
            <a:r>
              <a:rPr lang="en-US">
                <a:latin typeface="Georgia" pitchFamily="18" charset="0"/>
              </a:rPr>
              <a:t>, 2009).</a:t>
            </a:r>
          </a:p>
        </p:txBody>
      </p:sp>
      <p:grpSp>
        <p:nvGrpSpPr>
          <p:cNvPr id="16" name="Group 7"/>
          <p:cNvGrpSpPr>
            <a:grpSpLocks/>
          </p:cNvGrpSpPr>
          <p:nvPr/>
        </p:nvGrpSpPr>
        <p:grpSpPr bwMode="auto">
          <a:xfrm>
            <a:off x="4343400" y="3545681"/>
            <a:ext cx="4343400" cy="2667000"/>
            <a:chOff x="762000" y="1295400"/>
            <a:chExt cx="7162800" cy="4953000"/>
          </a:xfrm>
        </p:grpSpPr>
        <p:pic>
          <p:nvPicPr>
            <p:cNvPr id="17" name="Picture 3" descr="Fit Plot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0" y="1295400"/>
              <a:ext cx="7162800" cy="4953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8" name="Straight Connector 17"/>
            <p:cNvCxnSpPr/>
            <p:nvPr/>
          </p:nvCxnSpPr>
          <p:spPr>
            <a:xfrm flipV="1">
              <a:off x="1447911" y="3276600"/>
              <a:ext cx="6476889" cy="76654"/>
            </a:xfrm>
            <a:prstGeom prst="line">
              <a:avLst/>
            </a:prstGeom>
            <a:ln w="57150">
              <a:solidFill>
                <a:srgbClr val="FF0000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48828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sz="2400" dirty="0" smtClean="0">
                <a:latin typeface="Georgia" pitchFamily="18" charset="0"/>
              </a:rPr>
              <a:t>	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n-US" sz="2400" b="1" dirty="0" smtClean="0">
              <a:latin typeface="Georgia" pitchFamily="18" charset="0"/>
            </a:endParaRPr>
          </a:p>
          <a:p>
            <a:pPr marL="0" indent="0" eaLnBrk="1" hangingPunct="1">
              <a:spcBef>
                <a:spcPts val="0"/>
              </a:spcBef>
              <a:buFontTx/>
              <a:buNone/>
              <a:defRPr/>
            </a:pPr>
            <a:r>
              <a:rPr lang="en-US" sz="2400" dirty="0" smtClean="0">
                <a:latin typeface="Georgia" pitchFamily="18" charset="0"/>
              </a:rPr>
              <a:t>Development </a:t>
            </a:r>
            <a:r>
              <a:rPr lang="en-US" sz="2400" dirty="0" err="1" smtClean="0">
                <a:latin typeface="Georgia" pitchFamily="18" charset="0"/>
              </a:rPr>
              <a:t>microeconomists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seek to understand the incentives and constraints people face as they make choices. Helps resolve</a:t>
            </a:r>
            <a:r>
              <a:rPr lang="en-US" sz="2400" dirty="0" smtClean="0">
                <a:latin typeface="Georgia" pitchFamily="18" charset="0"/>
              </a:rPr>
              <a:t> puzzles and identify </a:t>
            </a:r>
            <a:r>
              <a:rPr lang="en-US" sz="2400" dirty="0" smtClean="0">
                <a:latin typeface="Georgia" pitchFamily="18" charset="0"/>
              </a:rPr>
              <a:t>entry points for improving </a:t>
            </a:r>
            <a:r>
              <a:rPr lang="en-US" sz="2400" dirty="0" smtClean="0">
                <a:latin typeface="Georgia" pitchFamily="18" charset="0"/>
              </a:rPr>
              <a:t>options</a:t>
            </a:r>
            <a:r>
              <a:rPr lang="en-US" sz="2400" dirty="0" smtClean="0">
                <a:latin typeface="Georgia" pitchFamily="18" charset="0"/>
              </a:rPr>
              <a:t>.  We focus on: </a:t>
            </a:r>
          </a:p>
          <a:p>
            <a:pPr marL="400050" lvl="1" indent="0" eaLnBrk="1" hangingPunct="1">
              <a:spcBef>
                <a:spcPts val="0"/>
              </a:spcBef>
              <a:buFontTx/>
              <a:buChar char="-"/>
              <a:defRPr/>
            </a:pPr>
            <a:r>
              <a:rPr lang="en-US" sz="2400" dirty="0" smtClean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assets/endowments </a:t>
            </a:r>
            <a:r>
              <a:rPr lang="en-US" sz="2400" dirty="0" smtClean="0">
                <a:latin typeface="Georgia" pitchFamily="18" charset="0"/>
              </a:rPr>
              <a:t>individuals or households control</a:t>
            </a:r>
          </a:p>
          <a:p>
            <a:pPr marL="400050" lvl="1" indent="0" eaLnBrk="1" hangingPunct="1">
              <a:spcBef>
                <a:spcPts val="0"/>
              </a:spcBef>
              <a:buFontTx/>
              <a:buChar char="-"/>
              <a:defRPr/>
            </a:pPr>
            <a:r>
              <a:rPr lang="en-US" sz="2400" dirty="0" smtClean="0">
                <a:latin typeface="Georgia" pitchFamily="18" charset="0"/>
              </a:rPr>
              <a:t> their preferences</a:t>
            </a:r>
          </a:p>
          <a:p>
            <a:pPr marL="400050" lvl="1" indent="0" eaLnBrk="1" hangingPunct="1">
              <a:spcBef>
                <a:spcPts val="0"/>
              </a:spcBef>
              <a:buFontTx/>
              <a:buChar char="-"/>
              <a:defRPr/>
            </a:pPr>
            <a:r>
              <a:rPr lang="en-US" sz="2400" dirty="0" smtClean="0">
                <a:latin typeface="Georgia" pitchFamily="18" charset="0"/>
              </a:rPr>
              <a:t> accessible production </a:t>
            </a:r>
            <a:r>
              <a:rPr lang="en-US" sz="2400" dirty="0" smtClean="0">
                <a:latin typeface="Georgia" pitchFamily="18" charset="0"/>
              </a:rPr>
              <a:t>technologies and </a:t>
            </a:r>
            <a:r>
              <a:rPr lang="en-US" sz="2400" dirty="0" smtClean="0">
                <a:latin typeface="Georgia" pitchFamily="18" charset="0"/>
              </a:rPr>
              <a:t>markets </a:t>
            </a:r>
          </a:p>
          <a:p>
            <a:pPr marL="400050" lvl="1" indent="0" eaLnBrk="1" hangingPunct="1">
              <a:spcBef>
                <a:spcPts val="0"/>
              </a:spcBef>
              <a:buFontTx/>
              <a:buChar char="-"/>
              <a:defRPr/>
            </a:pPr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risk </a:t>
            </a:r>
            <a:r>
              <a:rPr lang="en-US" sz="2400" dirty="0" smtClean="0">
                <a:latin typeface="Georgia" pitchFamily="18" charset="0"/>
              </a:rPr>
              <a:t>exposure and </a:t>
            </a:r>
            <a:r>
              <a:rPr lang="en-US" sz="2400" dirty="0" smtClean="0">
                <a:latin typeface="Georgia" pitchFamily="18" charset="0"/>
              </a:rPr>
              <a:t>management (incl. </a:t>
            </a:r>
            <a:r>
              <a:rPr lang="en-US" sz="2400" dirty="0" smtClean="0">
                <a:latin typeface="Georgia" pitchFamily="18" charset="0"/>
              </a:rPr>
              <a:t>formal/informal finance)</a:t>
            </a:r>
            <a:endParaRPr lang="en-US" sz="2400" dirty="0" smtClean="0">
              <a:latin typeface="Georgia" pitchFamily="18" charset="0"/>
            </a:endParaRPr>
          </a:p>
          <a:p>
            <a:pPr marL="400050" lvl="1" indent="0" eaLnBrk="1" hangingPunct="1">
              <a:spcBef>
                <a:spcPts val="0"/>
              </a:spcBef>
              <a:buFontTx/>
              <a:buChar char="-"/>
              <a:defRPr/>
            </a:pPr>
            <a:r>
              <a:rPr lang="en-US" sz="2400" dirty="0" smtClean="0">
                <a:latin typeface="Georgia" pitchFamily="18" charset="0"/>
              </a:rPr>
              <a:t> how natural, institutional (e.g., market) and policy environments affect incentives and constraints.</a:t>
            </a:r>
          </a:p>
          <a:p>
            <a:pPr marL="400050" lvl="1" indent="0" eaLnBrk="1" hangingPunct="1">
              <a:spcBef>
                <a:spcPts val="0"/>
              </a:spcBef>
              <a:buFontTx/>
              <a:buChar char="-"/>
              <a:defRPr/>
            </a:pPr>
            <a:endParaRPr lang="en-US" sz="2400" dirty="0" smtClean="0">
              <a:latin typeface="Georgia" pitchFamily="18" charset="0"/>
            </a:endParaRPr>
          </a:p>
          <a:p>
            <a:pPr marL="0" indent="0" eaLnBrk="1" hangingPunct="1">
              <a:spcBef>
                <a:spcPts val="0"/>
              </a:spcBef>
              <a:buNone/>
              <a:defRPr/>
            </a:pPr>
            <a:r>
              <a:rPr lang="en-US" sz="2400" dirty="0" smtClean="0">
                <a:latin typeface="Georgia" pitchFamily="18" charset="0"/>
              </a:rPr>
              <a:t>A focus on constrained choice offers many illuminating insights on what sometimes seem puzzling behaviors.</a:t>
            </a:r>
          </a:p>
        </p:txBody>
      </p:sp>
      <p:pic>
        <p:nvPicPr>
          <p:cNvPr id="23555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0"/>
            <a:ext cx="4724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Summary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400" dirty="0" smtClean="0">
                <a:latin typeface="Georgia" pitchFamily="18" charset="0"/>
              </a:rPr>
              <a:t>A few key ideas from “development </a:t>
            </a:r>
            <a:r>
              <a:rPr lang="en-US" sz="2400" dirty="0">
                <a:latin typeface="Georgia" pitchFamily="18" charset="0"/>
              </a:rPr>
              <a:t>microeconomics”: the study of constrained choices by individuals, firms and groups in developing economies.</a:t>
            </a:r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>
              <a:latin typeface="Georgia" pitchFamily="18" charset="0"/>
            </a:endParaRPr>
          </a:p>
          <a:p>
            <a:pPr marL="114300" indent="-457200">
              <a:spcBef>
                <a:spcPct val="0"/>
              </a:spcBef>
              <a:buAutoNum type="arabicParenR"/>
            </a:pPr>
            <a:r>
              <a:rPr lang="en-US" sz="2400" dirty="0" smtClean="0">
                <a:latin typeface="Georgia" pitchFamily="18" charset="0"/>
              </a:rPr>
              <a:t>Who gains from technological advances? Why?</a:t>
            </a:r>
          </a:p>
          <a:p>
            <a:pPr marL="114300" indent="-457200">
              <a:spcBef>
                <a:spcPct val="0"/>
              </a:spcBef>
              <a:buAutoNum type="arabicParenR"/>
            </a:pPr>
            <a:endParaRPr lang="en-US" sz="2400" dirty="0" smtClean="0">
              <a:latin typeface="Georgia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400" dirty="0">
                <a:latin typeface="Georgia" pitchFamily="18" charset="0"/>
              </a:rPr>
              <a:t>2</a:t>
            </a:r>
            <a:r>
              <a:rPr lang="en-US" sz="2400" dirty="0" smtClean="0">
                <a:latin typeface="Georgia" pitchFamily="18" charset="0"/>
              </a:rPr>
              <a:t>) Markets as akin to technologies</a:t>
            </a:r>
          </a:p>
          <a:p>
            <a:pPr marL="0" indent="0">
              <a:spcBef>
                <a:spcPct val="0"/>
              </a:spcBef>
              <a:buNone/>
            </a:pPr>
            <a:endParaRPr lang="en-US" sz="2400" dirty="0">
              <a:latin typeface="Georgia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400" dirty="0" smtClean="0">
                <a:latin typeface="Georgia" pitchFamily="18" charset="0"/>
              </a:rPr>
              <a:t>3) ‘Market failures’, heterogeneous behaviors, and ‘displaced distortions’. </a:t>
            </a:r>
          </a:p>
          <a:p>
            <a:pPr marL="0" indent="0">
              <a:spcBef>
                <a:spcPct val="0"/>
              </a:spcBef>
              <a:buNone/>
            </a:pPr>
            <a:endParaRPr lang="en-US" sz="2400" dirty="0">
              <a:latin typeface="Georgia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400" dirty="0" smtClean="0">
                <a:latin typeface="Georgia" pitchFamily="18" charset="0"/>
              </a:rPr>
              <a:t>Understanding the logic of constrained choice: need to contextualize the incentives and constraints people face.</a:t>
            </a:r>
          </a:p>
          <a:p>
            <a:pPr marL="0" indent="0">
              <a:spcBef>
                <a:spcPct val="0"/>
              </a:spcBef>
              <a:buNone/>
            </a:pPr>
            <a:endParaRPr lang="en-US" sz="2400" dirty="0">
              <a:latin typeface="Georgia" pitchFamily="18" charset="0"/>
            </a:endParaRPr>
          </a:p>
        </p:txBody>
      </p:sp>
      <p:sp>
        <p:nvSpPr>
          <p:cNvPr id="4" name="Title 5"/>
          <p:cNvSpPr txBox="1">
            <a:spLocks/>
          </p:cNvSpPr>
          <p:nvPr/>
        </p:nvSpPr>
        <p:spPr bwMode="auto">
          <a:xfrm>
            <a:off x="5257800" y="0"/>
            <a:ext cx="3886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 few key ideas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609600" y="4495800"/>
            <a:ext cx="2057400" cy="1676400"/>
            <a:chOff x="609600" y="4495800"/>
            <a:chExt cx="2057400" cy="1676400"/>
          </a:xfrm>
        </p:grpSpPr>
        <p:sp>
          <p:nvSpPr>
            <p:cNvPr id="19" name="Right Triangle 18"/>
            <p:cNvSpPr/>
            <p:nvPr/>
          </p:nvSpPr>
          <p:spPr>
            <a:xfrm rot="5400000">
              <a:off x="1028700" y="4533900"/>
              <a:ext cx="1676400" cy="1600200"/>
            </a:xfrm>
            <a:prstGeom prst="rt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600" y="4495800"/>
              <a:ext cx="457200" cy="1676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9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228600" y="1066800"/>
            <a:ext cx="8763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Georgia" pitchFamily="18" charset="0"/>
              </a:rPr>
              <a:t>“Technology treadmill” and gains from change</a:t>
            </a:r>
            <a:endParaRPr lang="en-US" sz="2800" b="1" u="sng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Irony: big winners from crop varietal </a:t>
            </a:r>
            <a:r>
              <a:rPr lang="en-US" sz="2400" b="1" dirty="0" smtClean="0">
                <a:latin typeface="Georgia" pitchFamily="18" charset="0"/>
              </a:rPr>
              <a:t>improvement, etc. are typically consumers </a:t>
            </a:r>
            <a:r>
              <a:rPr lang="en-US" sz="2400" b="1" dirty="0" smtClean="0">
                <a:latin typeface="Georgia" pitchFamily="18" charset="0"/>
              </a:rPr>
              <a:t>not producers.  Why?</a:t>
            </a:r>
            <a:endParaRPr lang="en-US" sz="2400" b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2286000"/>
            <a:ext cx="35052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Georgia" pitchFamily="18" charset="0"/>
              </a:rPr>
              <a:t>Naïve model</a:t>
            </a:r>
          </a:p>
          <a:p>
            <a:r>
              <a:rPr lang="en-US" sz="2400" dirty="0" smtClean="0">
                <a:latin typeface="Georgia" pitchFamily="18" charset="0"/>
              </a:rPr>
              <a:t>Demand is perfectly elastic. Gains accrue to producers.  </a:t>
            </a:r>
          </a:p>
          <a:p>
            <a:pPr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 But when, if ever, does this really happen?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Georgia" pitchFamily="18" charset="0"/>
              </a:rPr>
              <a:t> Small-scale change: early adopters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Georgia" pitchFamily="18" charset="0"/>
              </a:rPr>
              <a:t> Perfect market integration … export surplus production</a:t>
            </a:r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181100" y="4381500"/>
            <a:ext cx="3581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609600" y="6172200"/>
            <a:ext cx="411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0800000">
            <a:off x="609600" y="4495800"/>
            <a:ext cx="4114800" cy="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00" y="3581400"/>
            <a:ext cx="2514600" cy="23622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066800" y="3200400"/>
            <a:ext cx="2971800" cy="281940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Triangle 17"/>
          <p:cNvSpPr/>
          <p:nvPr/>
        </p:nvSpPr>
        <p:spPr>
          <a:xfrm rot="5400000">
            <a:off x="571500" y="4533900"/>
            <a:ext cx="1524000" cy="1447800"/>
          </a:xfrm>
          <a:prstGeom prst="rtTriangle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09600" y="28956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19600" y="57912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962400" y="41148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Demand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52600" y="3135868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Original Supply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274320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9"/>
                </a:solidFill>
              </a:rPr>
              <a:t>New Supply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5800" y="4572000"/>
            <a:ext cx="107433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Producer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Surplus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18750454">
            <a:off x="698060" y="5036265"/>
            <a:ext cx="1723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bg1"/>
                </a:solidFill>
              </a:rPr>
              <a:t>Added Producer </a:t>
            </a:r>
          </a:p>
          <a:p>
            <a:r>
              <a:rPr lang="en-US" sz="1600" dirty="0" smtClean="0">
                <a:solidFill>
                  <a:schemeClr val="bg1"/>
                </a:solidFill>
              </a:rPr>
              <a:t>Surplus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52400" y="4343400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endParaRPr lang="en-US" baseline="30000" dirty="0"/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495800" y="0"/>
            <a:ext cx="4648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Technological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change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5848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  <p:bldP spid="23" grpId="0"/>
      <p:bldP spid="24" grpId="0"/>
      <p:bldP spid="25" grpId="0"/>
      <p:bldP spid="27" grpId="0"/>
      <p:bldP spid="28" grpId="0"/>
      <p:bldP spid="29" grpId="0"/>
      <p:bldP spid="30" grpId="0"/>
      <p:bldP spid="30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609600" y="5257801"/>
            <a:ext cx="1295400" cy="914401"/>
            <a:chOff x="609600" y="4495800"/>
            <a:chExt cx="2498271" cy="1676401"/>
          </a:xfrm>
        </p:grpSpPr>
        <p:sp>
          <p:nvSpPr>
            <p:cNvPr id="19" name="Right Triangle 18"/>
            <p:cNvSpPr/>
            <p:nvPr/>
          </p:nvSpPr>
          <p:spPr>
            <a:xfrm rot="5400000">
              <a:off x="1461407" y="4525736"/>
              <a:ext cx="1676400" cy="1616529"/>
            </a:xfrm>
            <a:prstGeom prst="rtTriangl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609600" y="4495800"/>
              <a:ext cx="881743" cy="1676400"/>
            </a:xfrm>
            <a:prstGeom prst="rect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29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TextBox 3"/>
          <p:cNvSpPr txBox="1">
            <a:spLocks noChangeArrowheads="1"/>
          </p:cNvSpPr>
          <p:nvPr/>
        </p:nvSpPr>
        <p:spPr bwMode="auto">
          <a:xfrm>
            <a:off x="190500" y="1014591"/>
            <a:ext cx="876300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Georgia" pitchFamily="18" charset="0"/>
              </a:rPr>
              <a:t>“Technology treadmill” and gains from change</a:t>
            </a:r>
            <a:endParaRPr lang="en-US" sz="2800" b="1" u="sng" dirty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Irony: big winners from crop varietal </a:t>
            </a:r>
            <a:r>
              <a:rPr lang="en-US" sz="2400" b="1" dirty="0" smtClean="0">
                <a:latin typeface="Georgia" pitchFamily="18" charset="0"/>
              </a:rPr>
              <a:t>improvement, etc. </a:t>
            </a:r>
            <a:r>
              <a:rPr lang="en-US" sz="2400" b="1" dirty="0" smtClean="0">
                <a:latin typeface="Georgia" pitchFamily="18" charset="0"/>
              </a:rPr>
              <a:t>are </a:t>
            </a:r>
            <a:r>
              <a:rPr lang="en-US" sz="2400" b="1" dirty="0">
                <a:latin typeface="Georgia" pitchFamily="18" charset="0"/>
              </a:rPr>
              <a:t>typically consumers </a:t>
            </a:r>
            <a:r>
              <a:rPr lang="en-US" sz="2400" b="1" dirty="0" smtClean="0">
                <a:latin typeface="Georgia" pitchFamily="18" charset="0"/>
              </a:rPr>
              <a:t>not producers.  Why?</a:t>
            </a:r>
            <a:endParaRPr lang="en-US" sz="2400" b="1" dirty="0">
              <a:latin typeface="Georg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62600" y="2286000"/>
            <a:ext cx="358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latin typeface="Georgia" pitchFamily="18" charset="0"/>
              </a:rPr>
              <a:t>More realistic model</a:t>
            </a:r>
          </a:p>
          <a:p>
            <a:r>
              <a:rPr lang="en-US" sz="2400" dirty="0" smtClean="0">
                <a:latin typeface="Georgia" pitchFamily="18" charset="0"/>
              </a:rPr>
              <a:t>Price inelastic demand.  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Georgia" pitchFamily="18" charset="0"/>
              </a:rPr>
              <a:t> Fallacy of composition: what’s true at small scale (tech. change profitable for first few adopters) not true at large scale.</a:t>
            </a:r>
          </a:p>
          <a:p>
            <a:pPr>
              <a:buFont typeface="Wingdings" pitchFamily="2" charset="2"/>
              <a:buChar char="§"/>
            </a:pPr>
            <a:endParaRPr lang="en-US" sz="2400" dirty="0" smtClean="0">
              <a:latin typeface="Georgia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latin typeface="Georgia" pitchFamily="18" charset="0"/>
              </a:rPr>
              <a:t> Distributional logic behind public financing of agricultural research 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-1181100" y="4381500"/>
            <a:ext cx="3581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>
            <a:off x="609600" y="6172200"/>
            <a:ext cx="4114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V="1">
            <a:off x="76200" y="3962400"/>
            <a:ext cx="3276600" cy="838200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3400" y="3581400"/>
            <a:ext cx="2514600" cy="2362200"/>
          </a:xfrm>
          <a:prstGeom prst="line">
            <a:avLst/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1066800" y="3200400"/>
            <a:ext cx="2971800" cy="2819400"/>
          </a:xfrm>
          <a:prstGeom prst="line">
            <a:avLst/>
          </a:prstGeom>
          <a:ln w="19050">
            <a:solidFill>
              <a:srgbClr val="000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ight Triangle 17"/>
          <p:cNvSpPr/>
          <p:nvPr/>
        </p:nvSpPr>
        <p:spPr>
          <a:xfrm rot="5400000">
            <a:off x="571500" y="4762500"/>
            <a:ext cx="1295400" cy="1219200"/>
          </a:xfrm>
          <a:prstGeom prst="rtTriangle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33400" y="2362200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419600" y="5791200"/>
            <a:ext cx="1043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Quantity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1219200" y="2667000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Demand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52600" y="3135868"/>
            <a:ext cx="1749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Original Supply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276600" y="2743200"/>
            <a:ext cx="1415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99"/>
                </a:solidFill>
              </a:rPr>
              <a:t>New Supply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3400" y="4724400"/>
            <a:ext cx="128913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Old Producer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Surplus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 rot="18850154">
            <a:off x="552040" y="5500846"/>
            <a:ext cx="13238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New Producer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Surplus</a:t>
            </a:r>
            <a:endParaRPr lang="en-US" sz="1400" dirty="0">
              <a:solidFill>
                <a:schemeClr val="bg1"/>
              </a:solidFill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609600" y="2819400"/>
            <a:ext cx="1295400" cy="2438400"/>
            <a:chOff x="609600" y="2819400"/>
            <a:chExt cx="1295400" cy="2438400"/>
          </a:xfrm>
        </p:grpSpPr>
        <p:sp>
          <p:nvSpPr>
            <p:cNvPr id="40" name="Rectangle 39"/>
            <p:cNvSpPr/>
            <p:nvPr/>
          </p:nvSpPr>
          <p:spPr>
            <a:xfrm>
              <a:off x="609600" y="2819400"/>
              <a:ext cx="685800" cy="2438400"/>
            </a:xfrm>
            <a:prstGeom prst="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ight Triangle 40"/>
            <p:cNvSpPr/>
            <p:nvPr/>
          </p:nvSpPr>
          <p:spPr>
            <a:xfrm>
              <a:off x="1295400" y="2819400"/>
              <a:ext cx="609600" cy="2438400"/>
            </a:xfrm>
            <a:prstGeom prst="rtTriangle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609600" y="2819400"/>
            <a:ext cx="1219200" cy="1905000"/>
            <a:chOff x="609600" y="2819400"/>
            <a:chExt cx="1219200" cy="1905000"/>
          </a:xfrm>
        </p:grpSpPr>
        <p:sp>
          <p:nvSpPr>
            <p:cNvPr id="39" name="Rectangle 38"/>
            <p:cNvSpPr/>
            <p:nvPr/>
          </p:nvSpPr>
          <p:spPr>
            <a:xfrm>
              <a:off x="609600" y="2819400"/>
              <a:ext cx="685800" cy="1905000"/>
            </a:xfrm>
            <a:prstGeom prst="rect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Triangle 42"/>
            <p:cNvSpPr/>
            <p:nvPr/>
          </p:nvSpPr>
          <p:spPr>
            <a:xfrm>
              <a:off x="1295400" y="2819400"/>
              <a:ext cx="533400" cy="1905000"/>
            </a:xfrm>
            <a:prstGeom prst="rtTriangle">
              <a:avLst/>
            </a:prstGeom>
            <a:solidFill>
              <a:srgbClr val="FF0000">
                <a:alpha val="60000"/>
              </a:srgbClr>
            </a:solidFill>
            <a:ln>
              <a:solidFill>
                <a:srgbClr val="FF0000">
                  <a:alpha val="60000"/>
                </a:srgb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533400" y="4191000"/>
            <a:ext cx="10599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Consumer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Surplus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33400" y="4724400"/>
            <a:ext cx="1468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New Consumer </a:t>
            </a:r>
          </a:p>
          <a:p>
            <a:r>
              <a:rPr lang="en-US" sz="1400" dirty="0" smtClean="0">
                <a:solidFill>
                  <a:schemeClr val="bg1"/>
                </a:solidFill>
              </a:rPr>
              <a:t>Surplus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0" y="4495800"/>
            <a:ext cx="5812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30000" dirty="0" smtClean="0"/>
              <a:t> old</a:t>
            </a:r>
            <a:endParaRPr lang="en-US" baseline="30000" dirty="0"/>
          </a:p>
        </p:txBody>
      </p:sp>
      <p:sp>
        <p:nvSpPr>
          <p:cNvPr id="49" name="TextBox 48"/>
          <p:cNvSpPr txBox="1"/>
          <p:nvPr/>
        </p:nvSpPr>
        <p:spPr>
          <a:xfrm>
            <a:off x="0" y="5105400"/>
            <a:ext cx="6581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</a:t>
            </a:r>
            <a:r>
              <a:rPr lang="en-US" baseline="30000" dirty="0" smtClean="0"/>
              <a:t> new</a:t>
            </a:r>
            <a:endParaRPr lang="en-US" baseline="30000" dirty="0"/>
          </a:p>
        </p:txBody>
      </p:sp>
      <p:sp>
        <p:nvSpPr>
          <p:cNvPr id="50" name="Title 1"/>
          <p:cNvSpPr txBox="1">
            <a:spLocks/>
          </p:cNvSpPr>
          <p:nvPr/>
        </p:nvSpPr>
        <p:spPr>
          <a:xfrm>
            <a:off x="4495800" y="0"/>
            <a:ext cx="46482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Technological 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Georgia" pitchFamily="18" charset="0"/>
                <a:ea typeface="+mj-ea"/>
                <a:cs typeface="+mj-cs"/>
              </a:rPr>
              <a:t>change</a:t>
            </a:r>
            <a:endParaRPr kumimoji="0" lang="en-US" sz="3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60374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2" grpId="0"/>
      <p:bldP spid="23" grpId="0"/>
      <p:bldP spid="24" grpId="0"/>
      <p:bldP spid="25" grpId="0"/>
      <p:bldP spid="27" grpId="0"/>
      <p:bldP spid="28" grpId="0"/>
      <p:bldP spid="36" grpId="0"/>
      <p:bldP spid="46" grpId="0"/>
      <p:bldP spid="46" grpId="1"/>
      <p:bldP spid="47" grpId="0"/>
      <p:bldP spid="48" grpId="0"/>
      <p:bldP spid="48" grpId="1"/>
      <p:bldP spid="49" grpId="0"/>
      <p:bldP spid="4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191000"/>
            <a:ext cx="4437503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Shape 407554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3200400"/>
          </a:xfrm>
        </p:spPr>
        <p:txBody>
          <a:bodyPr/>
          <a:lstStyle/>
          <a:p>
            <a:pPr marL="0" indent="0" defTabSz="914400" eaLnBrk="1" hangingPunct="1">
              <a:buNone/>
            </a:pPr>
            <a:r>
              <a:rPr lang="en-US" sz="2400" b="1" dirty="0" smtClean="0">
                <a:latin typeface="Georgia" pitchFamily="18" charset="0"/>
              </a:rPr>
              <a:t>Q: So if poor </a:t>
            </a:r>
            <a:r>
              <a:rPr lang="en-US" sz="2400" b="1" dirty="0" smtClean="0">
                <a:latin typeface="Georgia" pitchFamily="18" charset="0"/>
              </a:rPr>
              <a:t>often late adopters and producers gain little, why does tech change in ag. reduce poverty? </a:t>
            </a:r>
          </a:p>
          <a:p>
            <a:pPr marL="0" indent="0" defTabSz="914400" eaLnBrk="1" hangingPunct="1">
              <a:buNone/>
            </a:pPr>
            <a:r>
              <a:rPr lang="en-US" sz="2400" b="1" dirty="0" smtClean="0">
                <a:latin typeface="Georgia" pitchFamily="18" charset="0"/>
              </a:rPr>
              <a:t>A: The </a:t>
            </a:r>
            <a:r>
              <a:rPr lang="en-US" sz="2400" b="1" dirty="0" smtClean="0">
                <a:latin typeface="Georgia" pitchFamily="18" charset="0"/>
              </a:rPr>
              <a:t>poor are routinely net </a:t>
            </a:r>
            <a:r>
              <a:rPr lang="en-US" sz="2400" b="1" dirty="0" smtClean="0">
                <a:latin typeface="Georgia" pitchFamily="18" charset="0"/>
              </a:rPr>
              <a:t>food buyers </a:t>
            </a:r>
            <a:r>
              <a:rPr lang="en-US" sz="2400" b="1" dirty="0" smtClean="0">
                <a:latin typeface="Georgia" pitchFamily="18" charset="0"/>
              </a:rPr>
              <a:t>and gain from lower food prices. Moreover, commonly gain proportionately more than net sellers lose.</a:t>
            </a:r>
          </a:p>
          <a:p>
            <a:pPr marL="0" indent="0" defTabSz="914400" eaLnBrk="1" hangingPunct="1">
              <a:buNone/>
            </a:pPr>
            <a:endParaRPr lang="en-US" sz="2400" b="1" dirty="0">
              <a:latin typeface="Georgia" pitchFamily="18" charset="0"/>
            </a:endParaRPr>
          </a:p>
          <a:p>
            <a:pPr marL="0" indent="0" defTabSz="914400" eaLnBrk="1" hangingPunct="1">
              <a:buNone/>
            </a:pPr>
            <a:r>
              <a:rPr lang="en-US" sz="2400" b="1" dirty="0" smtClean="0">
                <a:latin typeface="Georgia" pitchFamily="18" charset="0"/>
              </a:rPr>
              <a:t>Net </a:t>
            </a:r>
            <a:r>
              <a:rPr lang="en-US" sz="2400" b="1" dirty="0">
                <a:latin typeface="Georgia" pitchFamily="18" charset="0"/>
              </a:rPr>
              <a:t>benefit ratio: A handy statistic to estimate </a:t>
            </a:r>
            <a:r>
              <a:rPr lang="en-US" sz="2400" b="1" dirty="0" smtClean="0">
                <a:latin typeface="Georgia" pitchFamily="18" charset="0"/>
              </a:rPr>
              <a:t>the </a:t>
            </a:r>
            <a:r>
              <a:rPr lang="en-US" sz="2400" b="1" dirty="0">
                <a:latin typeface="Georgia" pitchFamily="18" charset="0"/>
              </a:rPr>
              <a:t>(instantaneous) welfare effects of price changes</a:t>
            </a:r>
            <a:r>
              <a:rPr lang="en-US" sz="2400" b="1" dirty="0" smtClean="0">
                <a:latin typeface="Georgia" pitchFamily="18" charset="0"/>
              </a:rPr>
              <a:t>. </a:t>
            </a:r>
          </a:p>
          <a:p>
            <a:pPr marL="0" indent="0" defTabSz="914400" eaLnBrk="1" hangingPunct="1">
              <a:buNone/>
            </a:pPr>
            <a:r>
              <a:rPr lang="en-US" sz="2400" b="1" dirty="0" smtClean="0">
                <a:latin typeface="Georgia" pitchFamily="18" charset="0"/>
              </a:rPr>
              <a:t>NBR = net sales/total income</a:t>
            </a:r>
            <a:endParaRPr lang="en-US" sz="2000" dirty="0" smtClean="0">
              <a:latin typeface="Georgia" pitchFamily="18" charset="0"/>
            </a:endParaRPr>
          </a:p>
          <a:p>
            <a:pPr marL="469900" indent="-469900" defTabSz="914400" eaLnBrk="1" hangingPunct="1"/>
            <a:endParaRPr lang="en-US" sz="2400" b="1" dirty="0" smtClean="0"/>
          </a:p>
          <a:p>
            <a:pPr marL="0" indent="0" defTabSz="914400" eaLnBrk="1" hangingPunct="1">
              <a:buNone/>
            </a:pPr>
            <a:r>
              <a:rPr lang="en-US" sz="2000" b="1" dirty="0" smtClean="0">
                <a:latin typeface="Georgia" pitchFamily="18" charset="0"/>
              </a:rPr>
              <a:t>Example: Net </a:t>
            </a:r>
            <a:r>
              <a:rPr lang="en-US" sz="2000" b="1" dirty="0">
                <a:latin typeface="Georgia" pitchFamily="18" charset="0"/>
              </a:rPr>
              <a:t>rice </a:t>
            </a:r>
            <a:r>
              <a:rPr lang="en-US" sz="2000" b="1" dirty="0" smtClean="0">
                <a:latin typeface="Georgia" pitchFamily="18" charset="0"/>
              </a:rPr>
              <a:t>sales/</a:t>
            </a:r>
          </a:p>
          <a:p>
            <a:pPr marL="0" indent="0" defTabSz="914400" eaLnBrk="1" hangingPunct="1">
              <a:buNone/>
            </a:pPr>
            <a:r>
              <a:rPr lang="en-US" sz="2000" b="1" dirty="0" smtClean="0">
                <a:latin typeface="Georgia" pitchFamily="18" charset="0"/>
              </a:rPr>
              <a:t>marketable </a:t>
            </a:r>
            <a:r>
              <a:rPr lang="en-US" sz="2000" b="1" dirty="0">
                <a:latin typeface="Georgia" pitchFamily="18" charset="0"/>
              </a:rPr>
              <a:t>surplus by </a:t>
            </a:r>
            <a:r>
              <a:rPr lang="en-US" sz="2000" b="1" dirty="0" smtClean="0">
                <a:latin typeface="Georgia" pitchFamily="18" charset="0"/>
              </a:rPr>
              <a:t>land </a:t>
            </a:r>
          </a:p>
          <a:p>
            <a:pPr marL="0" indent="0" defTabSz="914400" eaLnBrk="1" hangingPunct="1">
              <a:buNone/>
            </a:pPr>
            <a:r>
              <a:rPr lang="en-US" sz="2000" b="1" dirty="0" smtClean="0">
                <a:latin typeface="Georgia" pitchFamily="18" charset="0"/>
              </a:rPr>
              <a:t>holdings</a:t>
            </a:r>
            <a:r>
              <a:rPr lang="en-US" sz="2000" b="1" dirty="0">
                <a:latin typeface="Georgia" pitchFamily="18" charset="0"/>
              </a:rPr>
              <a:t>, Madagascar 1990</a:t>
            </a:r>
          </a:p>
          <a:p>
            <a:pPr marL="0" indent="0" defTabSz="914400" eaLnBrk="1" hangingPunct="1">
              <a:buNone/>
            </a:pPr>
            <a:endParaRPr lang="en-US" sz="2000" dirty="0" smtClean="0">
              <a:latin typeface="Georgia" pitchFamily="18" charset="0"/>
            </a:endParaRPr>
          </a:p>
          <a:p>
            <a:pPr marL="0" indent="0" eaLnBrk="1" hangingPunct="1">
              <a:buNone/>
            </a:pPr>
            <a:r>
              <a:rPr lang="en-US" sz="1600" dirty="0">
                <a:latin typeface="Georgia" pitchFamily="18" charset="0"/>
              </a:rPr>
              <a:t>Source: Barrett and </a:t>
            </a:r>
            <a:r>
              <a:rPr lang="en-US" sz="1600" dirty="0" err="1">
                <a:latin typeface="Georgia" pitchFamily="18" charset="0"/>
              </a:rPr>
              <a:t>Dorosh</a:t>
            </a:r>
            <a:r>
              <a:rPr lang="en-US" sz="1600" dirty="0">
                <a:latin typeface="Georgia" pitchFamily="18" charset="0"/>
              </a:rPr>
              <a:t> (</a:t>
            </a:r>
            <a:r>
              <a:rPr lang="en-US" sz="1600" i="1" dirty="0">
                <a:latin typeface="Georgia" pitchFamily="18" charset="0"/>
              </a:rPr>
              <a:t>AJAE</a:t>
            </a:r>
            <a:r>
              <a:rPr lang="en-US" sz="1600" dirty="0">
                <a:latin typeface="Georgia" pitchFamily="18" charset="0"/>
              </a:rPr>
              <a:t> 1996)</a:t>
            </a:r>
          </a:p>
          <a:p>
            <a:pPr marL="0" indent="0" defTabSz="914400" eaLnBrk="1" hangingPunct="1">
              <a:buNone/>
            </a:pPr>
            <a:endParaRPr lang="en-US" sz="2000" dirty="0" smtClean="0">
              <a:latin typeface="Georg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8600" y="228600"/>
            <a:ext cx="5105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  <a:latin typeface="Georgia" pitchFamily="18" charset="0"/>
              </a:rPr>
              <a:t>Poverty and tech. change</a:t>
            </a:r>
            <a:endParaRPr lang="en-US" sz="30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89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6"/>
          <p:cNvSpPr>
            <a:spLocks noChangeArrowheads="1"/>
          </p:cNvSpPr>
          <p:nvPr/>
        </p:nvSpPr>
        <p:spPr bwMode="auto">
          <a:xfrm>
            <a:off x="216023" y="1066800"/>
            <a:ext cx="85344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smtClean="0">
                <a:latin typeface="Georgia" pitchFamily="18" charset="0"/>
              </a:rPr>
              <a:t>Markets as </a:t>
            </a:r>
            <a:r>
              <a:rPr lang="en-US" sz="2800" b="1" dirty="0" smtClean="0">
                <a:latin typeface="Georgia" pitchFamily="18" charset="0"/>
              </a:rPr>
              <a:t>akin to technologies</a:t>
            </a:r>
            <a:endParaRPr lang="en-US" sz="2800" b="1" dirty="0" smtClean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From a household’s perspective, market exchange is like a production technology: </a:t>
            </a:r>
          </a:p>
          <a:p>
            <a:r>
              <a:rPr lang="en-US" sz="2400" dirty="0" smtClean="0">
                <a:latin typeface="Georgia" pitchFamily="18" charset="0"/>
              </a:rPr>
              <a:t>      one way to ‘produce’ good 1 is to produce some </a:t>
            </a:r>
          </a:p>
          <a:p>
            <a:r>
              <a:rPr lang="en-US" sz="2400" dirty="0" smtClean="0">
                <a:latin typeface="Georgia" pitchFamily="18" charset="0"/>
              </a:rPr>
              <a:t>      other good 2 and then exchange it for good 1.</a:t>
            </a:r>
          </a:p>
          <a:p>
            <a:r>
              <a:rPr lang="en-US" sz="2400" dirty="0" smtClean="0">
                <a:latin typeface="Georgia" pitchFamily="18" charset="0"/>
              </a:rPr>
              <a:t> </a:t>
            </a:r>
          </a:p>
          <a:p>
            <a:pPr marL="457200" indent="-457200">
              <a:buFontTx/>
              <a:buChar char="-"/>
            </a:pPr>
            <a:r>
              <a:rPr lang="en-US" sz="2400" dirty="0" smtClean="0">
                <a:latin typeface="Georgia" pitchFamily="18" charset="0"/>
              </a:rPr>
              <a:t>Market participation is therefore like technology adoption and can be studied similarly:</a:t>
            </a:r>
          </a:p>
          <a:p>
            <a:pPr lvl="1"/>
            <a:r>
              <a:rPr lang="en-US" sz="2400" dirty="0" smtClean="0">
                <a:latin typeface="Georgia" pitchFamily="18" charset="0"/>
              </a:rPr>
              <a:t>… in  both cases, fixed costs and risk matter a lot</a:t>
            </a:r>
          </a:p>
          <a:p>
            <a:pPr lvl="1"/>
            <a:r>
              <a:rPr lang="en-US" sz="2400" dirty="0" smtClean="0">
                <a:latin typeface="Georgia" pitchFamily="18" charset="0"/>
              </a:rPr>
              <a:t>… easy to get trapped in a low-level </a:t>
            </a:r>
            <a:r>
              <a:rPr lang="en-US" sz="2400" dirty="0" err="1" smtClean="0">
                <a:latin typeface="Georgia" pitchFamily="18" charset="0"/>
              </a:rPr>
              <a:t>eqln</a:t>
            </a:r>
            <a:endParaRPr lang="en-US" sz="2400" dirty="0" smtClean="0">
              <a:latin typeface="Georgia" pitchFamily="18" charset="0"/>
            </a:endParaRPr>
          </a:p>
          <a:p>
            <a:pPr lvl="1"/>
            <a:endParaRPr lang="en-US" sz="2400" dirty="0" smtClean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  <a:cs typeface="Times New Roman" pitchFamily="18" charset="0"/>
              </a:rPr>
              <a:t>So just as technological change in agriculture is central to poverty reduction, so is the growth of agricultural marketing channels. </a:t>
            </a:r>
            <a:endParaRPr lang="en-US" sz="2000" b="1" dirty="0">
              <a:latin typeface="Georgia" pitchFamily="18" charset="0"/>
              <a:cs typeface="Times New Roman" pitchFamily="18" charset="0"/>
            </a:endParaRPr>
          </a:p>
        </p:txBody>
      </p:sp>
      <p:pic>
        <p:nvPicPr>
          <p:cNvPr id="512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962400" y="213538"/>
            <a:ext cx="533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chemeClr val="bg1"/>
                </a:solidFill>
                <a:latin typeface="Georgia" pitchFamily="18" charset="0"/>
              </a:rPr>
              <a:t>Markets as technologies</a:t>
            </a:r>
            <a:endParaRPr lang="en-US" sz="3000" b="1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741304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4525963"/>
          </a:xfrm>
        </p:spPr>
        <p:txBody>
          <a:bodyPr/>
          <a:lstStyle/>
          <a:p>
            <a:pPr marL="0">
              <a:spcBef>
                <a:spcPct val="0"/>
              </a:spcBef>
              <a:buFontTx/>
              <a:buNone/>
            </a:pPr>
            <a:r>
              <a:rPr lang="en-US" sz="2400" b="1" u="sng" dirty="0" smtClean="0">
                <a:latin typeface="Georgia" pitchFamily="18" charset="0"/>
              </a:rPr>
              <a:t>Core </a:t>
            </a:r>
            <a:r>
              <a:rPr lang="en-US" sz="2400" b="1" u="sng" dirty="0" smtClean="0">
                <a:latin typeface="Georgia" pitchFamily="18" charset="0"/>
              </a:rPr>
              <a:t>of smallholder agricultural household models:</a:t>
            </a:r>
            <a:endParaRPr lang="en-US" sz="2400" b="1" u="sng" dirty="0" smtClean="0">
              <a:latin typeface="Georgia" pitchFamily="18" charset="0"/>
            </a:endParaRPr>
          </a:p>
          <a:p>
            <a:pPr marL="114300" indent="-457200">
              <a:spcBef>
                <a:spcPct val="0"/>
              </a:spcBef>
              <a:buAutoNum type="arabicParenR"/>
            </a:pPr>
            <a:endParaRPr lang="en-US" sz="2400" dirty="0" smtClean="0">
              <a:latin typeface="Georgia" pitchFamily="18" charset="0"/>
            </a:endParaRPr>
          </a:p>
          <a:p>
            <a:pPr marL="114300" indent="-457200">
              <a:spcBef>
                <a:spcPct val="0"/>
              </a:spcBef>
              <a:buAutoNum type="arabicParenR"/>
            </a:pPr>
            <a:r>
              <a:rPr lang="en-US" sz="2400" dirty="0" smtClean="0">
                <a:latin typeface="Georgia" pitchFamily="18" charset="0"/>
              </a:rPr>
              <a:t>Households are </a:t>
            </a:r>
            <a:r>
              <a:rPr lang="en-US" sz="2400" dirty="0" smtClean="0">
                <a:latin typeface="Georgia" pitchFamily="18" charset="0"/>
              </a:rPr>
              <a:t>both producers and consumers of key products – e.g., food – and value things that might not be fully tradable – e.g., relationships, status, land. </a:t>
            </a:r>
            <a:endParaRPr lang="en-US" sz="2400" dirty="0" smtClean="0">
              <a:latin typeface="Georgia" pitchFamily="18" charset="0"/>
            </a:endParaRPr>
          </a:p>
          <a:p>
            <a:pPr marL="114300" indent="-457200">
              <a:spcBef>
                <a:spcPct val="0"/>
              </a:spcBef>
              <a:buAutoNum type="arabicParenR"/>
            </a:pPr>
            <a:endParaRPr lang="en-US" sz="2400" dirty="0" smtClean="0">
              <a:latin typeface="Georgia" pitchFamily="18" charset="0"/>
            </a:endParaRPr>
          </a:p>
          <a:p>
            <a:pPr marL="114300" indent="-457200">
              <a:spcBef>
                <a:spcPct val="0"/>
              </a:spcBef>
              <a:buAutoNum type="arabicParenR"/>
            </a:pPr>
            <a:r>
              <a:rPr lang="en-US" sz="2400" dirty="0" smtClean="0">
                <a:latin typeface="Georgia" pitchFamily="18" charset="0"/>
              </a:rPr>
              <a:t>(Perhaps infinitely) costly access to </a:t>
            </a:r>
            <a:r>
              <a:rPr lang="en-US" sz="2400" dirty="0" smtClean="0">
                <a:latin typeface="Georgia" pitchFamily="18" charset="0"/>
              </a:rPr>
              <a:t>distinct factor (input) and product (output) markets and technologies </a:t>
            </a:r>
            <a:r>
              <a:rPr lang="en-US" sz="2400" dirty="0" smtClean="0">
                <a:latin typeface="Georgia" pitchFamily="18" charset="0"/>
              </a:rPr>
              <a:t>convert </a:t>
            </a:r>
            <a:r>
              <a:rPr lang="en-US" sz="2400" dirty="0" smtClean="0">
                <a:latin typeface="Georgia" pitchFamily="18" charset="0"/>
              </a:rPr>
              <a:t>these endowments </a:t>
            </a:r>
            <a:r>
              <a:rPr lang="en-US" sz="2400" dirty="0" smtClean="0">
                <a:latin typeface="Georgia" pitchFamily="18" charset="0"/>
              </a:rPr>
              <a:t>(of land, labor, etc.) into </a:t>
            </a:r>
            <a:r>
              <a:rPr lang="en-US" sz="2400" dirty="0" smtClean="0">
                <a:latin typeface="Georgia" pitchFamily="18" charset="0"/>
              </a:rPr>
              <a:t>food, cash income, etc.  </a:t>
            </a:r>
            <a:endParaRPr lang="en-US" sz="2400" dirty="0" smtClean="0">
              <a:latin typeface="Georgia" pitchFamily="18" charset="0"/>
            </a:endParaRPr>
          </a:p>
          <a:p>
            <a:pPr marL="114300" indent="-457200">
              <a:spcBef>
                <a:spcPct val="0"/>
              </a:spcBef>
              <a:buAutoNum type="arabicParenR"/>
            </a:pPr>
            <a:endParaRPr lang="en-US" sz="2400" dirty="0" smtClean="0">
              <a:latin typeface="Georgia" pitchFamily="18" charset="0"/>
            </a:endParaRPr>
          </a:p>
          <a:p>
            <a:pPr marL="114300" indent="-457200">
              <a:spcBef>
                <a:spcPct val="0"/>
              </a:spcBef>
              <a:buAutoNum type="arabicParenR"/>
            </a:pPr>
            <a:r>
              <a:rPr lang="en-US" sz="2400" dirty="0" smtClean="0">
                <a:latin typeface="Georgia" pitchFamily="18" charset="0"/>
              </a:rPr>
              <a:t>Households have objectives, which may relate to material (e.g., cash, food) or non-material (e.g., conformity to behavioral </a:t>
            </a:r>
            <a:r>
              <a:rPr lang="en-US" sz="2400" dirty="0" smtClean="0">
                <a:latin typeface="Georgia" pitchFamily="18" charset="0"/>
              </a:rPr>
              <a:t>norms, altruism) </a:t>
            </a:r>
            <a:r>
              <a:rPr lang="en-US" sz="2400" dirty="0" smtClean="0">
                <a:latin typeface="Georgia" pitchFamily="18" charset="0"/>
              </a:rPr>
              <a:t>flows or to stocks (e.g., wealth, health, relationships).</a:t>
            </a:r>
          </a:p>
        </p:txBody>
      </p:sp>
      <p:sp>
        <p:nvSpPr>
          <p:cNvPr id="4" name="Title 5"/>
          <p:cNvSpPr txBox="1">
            <a:spLocks/>
          </p:cNvSpPr>
          <p:nvPr/>
        </p:nvSpPr>
        <p:spPr bwMode="auto">
          <a:xfrm>
            <a:off x="4724400" y="0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Ag household </a:t>
            </a: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models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11011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400" b="1" u="sng" dirty="0">
                <a:latin typeface="Georgia" pitchFamily="18" charset="0"/>
              </a:rPr>
              <a:t>Key implications of household models</a:t>
            </a:r>
          </a:p>
          <a:p>
            <a:pPr marL="0" indent="0">
              <a:spcBef>
                <a:spcPct val="0"/>
              </a:spcBef>
              <a:buNone/>
            </a:pPr>
            <a:endParaRPr lang="en-US" sz="2400" dirty="0" smtClean="0">
              <a:latin typeface="Georgia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400" b="1" dirty="0" smtClean="0">
                <a:latin typeface="Georgia" pitchFamily="18" charset="0"/>
              </a:rPr>
              <a:t>1) Anything that impacts household production </a:t>
            </a:r>
            <a:r>
              <a:rPr lang="en-US" sz="2400" b="1" dirty="0" smtClean="0">
                <a:latin typeface="Georgia" pitchFamily="18" charset="0"/>
              </a:rPr>
              <a:t>decisions affects </a:t>
            </a:r>
            <a:r>
              <a:rPr lang="en-US" sz="2400" b="1" dirty="0" smtClean="0">
                <a:latin typeface="Georgia" pitchFamily="18" charset="0"/>
              </a:rPr>
              <a:t>consumption – “profit effects”. </a:t>
            </a:r>
            <a:r>
              <a:rPr lang="en-US" sz="2400" b="1" dirty="0" smtClean="0">
                <a:latin typeface="Georgia" pitchFamily="18" charset="0"/>
              </a:rPr>
              <a:t>But households typically </a:t>
            </a:r>
            <a:r>
              <a:rPr lang="en-US" sz="2400" b="1" u="sng" dirty="0" smtClean="0">
                <a:latin typeface="Georgia" pitchFamily="18" charset="0"/>
              </a:rPr>
              <a:t>NOT</a:t>
            </a:r>
            <a:r>
              <a:rPr lang="en-US" sz="2400" b="1" dirty="0" smtClean="0">
                <a:latin typeface="Georgia" pitchFamily="18" charset="0"/>
              </a:rPr>
              <a:t> profit maximizers.</a:t>
            </a:r>
            <a:endParaRPr lang="en-US" sz="2400" b="1" dirty="0" smtClean="0">
              <a:latin typeface="Georgia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endParaRPr lang="en-US" sz="2400" dirty="0">
              <a:latin typeface="Georgia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400" dirty="0" err="1" smtClean="0">
                <a:latin typeface="Georgia" pitchFamily="18" charset="0"/>
              </a:rPr>
              <a:t>Iff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all markets function </a:t>
            </a:r>
            <a:r>
              <a:rPr lang="en-US" sz="2400" dirty="0" smtClean="0">
                <a:latin typeface="Georgia" pitchFamily="18" charset="0"/>
              </a:rPr>
              <a:t>perfectly, </a:t>
            </a:r>
            <a:r>
              <a:rPr lang="en-US" sz="2400" dirty="0" smtClean="0">
                <a:latin typeface="Georgia" pitchFamily="18" charset="0"/>
              </a:rPr>
              <a:t>then households </a:t>
            </a:r>
            <a:r>
              <a:rPr lang="en-US" sz="2400" dirty="0">
                <a:latin typeface="Georgia" pitchFamily="18" charset="0"/>
              </a:rPr>
              <a:t>behave as if they maximize profits </a:t>
            </a:r>
            <a:r>
              <a:rPr lang="en-US" sz="2400" dirty="0" smtClean="0">
                <a:latin typeface="Georgia" pitchFamily="18" charset="0"/>
              </a:rPr>
              <a:t>– </a:t>
            </a:r>
            <a:r>
              <a:rPr lang="en-US" sz="2400" dirty="0" smtClean="0">
                <a:latin typeface="Georgia" pitchFamily="18" charset="0"/>
              </a:rPr>
              <a:t>to give </a:t>
            </a:r>
            <a:r>
              <a:rPr lang="en-US" sz="2400" dirty="0" smtClean="0">
                <a:latin typeface="Georgia" pitchFamily="18" charset="0"/>
              </a:rPr>
              <a:t>themselves as much choice as possible –</a:t>
            </a:r>
            <a:r>
              <a:rPr lang="en-US" sz="2400" dirty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and </a:t>
            </a:r>
            <a:r>
              <a:rPr lang="en-US" sz="2400" dirty="0">
                <a:latin typeface="Georgia" pitchFamily="18" charset="0"/>
              </a:rPr>
              <a:t>then allocate the </a:t>
            </a:r>
            <a:r>
              <a:rPr lang="en-US" sz="2400" dirty="0" smtClean="0">
                <a:latin typeface="Georgia" pitchFamily="18" charset="0"/>
              </a:rPr>
              <a:t>resulting total </a:t>
            </a:r>
            <a:r>
              <a:rPr lang="en-US" sz="2400" dirty="0">
                <a:latin typeface="Georgia" pitchFamily="18" charset="0"/>
              </a:rPr>
              <a:t>income </a:t>
            </a:r>
            <a:r>
              <a:rPr lang="en-US" sz="2400" dirty="0" smtClean="0">
                <a:latin typeface="Georgia" pitchFamily="18" charset="0"/>
              </a:rPr>
              <a:t>according to their preferences. </a:t>
            </a:r>
          </a:p>
          <a:p>
            <a:pPr marL="0" indent="0">
              <a:spcBef>
                <a:spcPct val="0"/>
              </a:spcBef>
              <a:buNone/>
            </a:pPr>
            <a:endParaRPr lang="en-US" sz="2400" dirty="0">
              <a:latin typeface="Georgia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en-US" sz="2400" dirty="0" smtClean="0">
                <a:latin typeface="Georgia" pitchFamily="18" charset="0"/>
              </a:rPr>
              <a:t>But this </a:t>
            </a:r>
            <a:r>
              <a:rPr lang="en-US" sz="2400" u="sng" dirty="0" smtClean="0">
                <a:latin typeface="Georgia" pitchFamily="18" charset="0"/>
              </a:rPr>
              <a:t>separable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household </a:t>
            </a:r>
            <a:r>
              <a:rPr lang="en-US" sz="2400" dirty="0" smtClean="0">
                <a:latin typeface="Georgia" pitchFamily="18" charset="0"/>
              </a:rPr>
              <a:t>model assumption is generally a fiction in low-income rural settings where multiple market failures are the norm.</a:t>
            </a:r>
            <a:endParaRPr lang="en-US" sz="2400" dirty="0">
              <a:latin typeface="Georgia" pitchFamily="18" charset="0"/>
            </a:endParaRPr>
          </a:p>
          <a:p>
            <a:pPr marL="457200" indent="-457200">
              <a:spcBef>
                <a:spcPct val="0"/>
              </a:spcBef>
              <a:buAutoNum type="arabicParenR"/>
            </a:pPr>
            <a:endParaRPr lang="en-US" sz="2400" dirty="0" smtClean="0">
              <a:latin typeface="Georgia" pitchFamily="18" charset="0"/>
            </a:endParaRPr>
          </a:p>
          <a:p>
            <a:pPr marL="457200" indent="-457200">
              <a:spcBef>
                <a:spcPct val="0"/>
              </a:spcBef>
              <a:buAutoNum type="arabicParenR"/>
            </a:pPr>
            <a:endParaRPr lang="en-US" sz="2400" dirty="0" smtClean="0">
              <a:latin typeface="Georgia" pitchFamily="18" charset="0"/>
            </a:endParaRPr>
          </a:p>
          <a:p>
            <a:pPr marL="0">
              <a:spcBef>
                <a:spcPct val="0"/>
              </a:spcBef>
              <a:buFontTx/>
              <a:buChar char="-"/>
            </a:pPr>
            <a:endParaRPr lang="en-US" sz="2400" dirty="0" smtClean="0">
              <a:latin typeface="Georgia" pitchFamily="18" charset="0"/>
            </a:endParaRPr>
          </a:p>
          <a:p>
            <a:pPr marL="0">
              <a:spcBef>
                <a:spcPct val="0"/>
              </a:spcBef>
              <a:buNone/>
            </a:pPr>
            <a:endParaRPr lang="en-US" sz="2400" dirty="0" smtClean="0">
              <a:latin typeface="Georgia" pitchFamily="18" charset="0"/>
            </a:endParaRPr>
          </a:p>
        </p:txBody>
      </p:sp>
      <p:sp>
        <p:nvSpPr>
          <p:cNvPr id="5" name="Title 5"/>
          <p:cNvSpPr txBox="1">
            <a:spLocks/>
          </p:cNvSpPr>
          <p:nvPr/>
        </p:nvSpPr>
        <p:spPr bwMode="auto">
          <a:xfrm>
            <a:off x="4724400" y="0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Ag household </a:t>
            </a: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models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35137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Content Placeholder 4"/>
          <p:cNvSpPr>
            <a:spLocks noGrp="1"/>
          </p:cNvSpPr>
          <p:nvPr>
            <p:ph idx="1"/>
          </p:nvPr>
        </p:nvSpPr>
        <p:spPr>
          <a:xfrm>
            <a:off x="457200" y="990601"/>
            <a:ext cx="8382000" cy="1371599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</a:pPr>
            <a:r>
              <a:rPr lang="en-US" sz="2400" b="1" dirty="0" smtClean="0">
                <a:latin typeface="Georgia" pitchFamily="18" charset="0"/>
              </a:rPr>
              <a:t>2) Market </a:t>
            </a:r>
            <a:r>
              <a:rPr lang="en-US" sz="2400" b="1" dirty="0">
                <a:latin typeface="Georgia" pitchFamily="18" charset="0"/>
              </a:rPr>
              <a:t>failures may be </a:t>
            </a:r>
            <a:r>
              <a:rPr lang="en-US" sz="2400" b="1" dirty="0" smtClean="0">
                <a:latin typeface="Georgia" pitchFamily="18" charset="0"/>
              </a:rPr>
              <a:t>household/individual-specific</a:t>
            </a:r>
            <a:r>
              <a:rPr lang="en-US" sz="2400" dirty="0" smtClean="0">
                <a:latin typeface="Georgia" pitchFamily="18" charset="0"/>
              </a:rPr>
              <a:t> (“idiosyncratic”). </a:t>
            </a:r>
            <a:r>
              <a:rPr lang="en-US" sz="2400" dirty="0">
                <a:latin typeface="Georgia" pitchFamily="18" charset="0"/>
              </a:rPr>
              <a:t>Risk, transactions costs, etc. drive a wedge between observed market prices and the “shadow price” faced by a household or individual</a:t>
            </a:r>
            <a:r>
              <a:rPr lang="en-US" sz="2400" dirty="0" smtClean="0">
                <a:latin typeface="Georgia" pitchFamily="18" charset="0"/>
              </a:rPr>
              <a:t>. C</a:t>
            </a:r>
            <a:r>
              <a:rPr lang="en-US" sz="2400" dirty="0" smtClean="0">
                <a:latin typeface="Georgia" pitchFamily="18" charset="0"/>
              </a:rPr>
              <a:t>onsumption </a:t>
            </a:r>
            <a:r>
              <a:rPr lang="en-US" sz="2400" dirty="0">
                <a:latin typeface="Georgia" pitchFamily="18" charset="0"/>
              </a:rPr>
              <a:t>and production behaviors are </a:t>
            </a:r>
            <a:r>
              <a:rPr lang="en-US" sz="2400" u="sng" dirty="0" smtClean="0">
                <a:latin typeface="Georgia" pitchFamily="18" charset="0"/>
              </a:rPr>
              <a:t>non-separable</a:t>
            </a:r>
            <a:r>
              <a:rPr lang="en-US" sz="2400" dirty="0" smtClean="0">
                <a:latin typeface="Georgia" pitchFamily="18" charset="0"/>
              </a:rPr>
              <a:t> consumption </a:t>
            </a:r>
            <a:r>
              <a:rPr lang="en-US" sz="2400" dirty="0">
                <a:latin typeface="Georgia" pitchFamily="18" charset="0"/>
              </a:rPr>
              <a:t>decisions influence production and exchange decisions </a:t>
            </a:r>
            <a:r>
              <a:rPr lang="en-US" sz="2400" dirty="0" smtClean="0">
                <a:latin typeface="Georgia" pitchFamily="18" charset="0"/>
              </a:rPr>
              <a:t>not just vice versa (as in the separable case).</a:t>
            </a:r>
          </a:p>
          <a:p>
            <a:pPr marL="0" indent="0">
              <a:spcBef>
                <a:spcPct val="0"/>
              </a:spcBef>
              <a:buNone/>
            </a:pPr>
            <a:endParaRPr lang="en-US" sz="2400" dirty="0"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3657600"/>
            <a:ext cx="350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 smtClean="0">
              <a:latin typeface="Georgia" pitchFamily="18" charset="0"/>
            </a:endParaRPr>
          </a:p>
          <a:p>
            <a:r>
              <a:rPr lang="en-US" sz="2400" b="1" dirty="0" smtClean="0">
                <a:latin typeface="Georgia" pitchFamily="18" charset="0"/>
              </a:rPr>
              <a:t>3) </a:t>
            </a:r>
            <a:r>
              <a:rPr lang="en-US" sz="2400" b="1" dirty="0" smtClean="0">
                <a:latin typeface="Georgia" pitchFamily="18" charset="0"/>
              </a:rPr>
              <a:t>“price </a:t>
            </a:r>
            <a:r>
              <a:rPr lang="en-US" sz="2400" b="1" dirty="0" err="1" smtClean="0">
                <a:latin typeface="Georgia" pitchFamily="18" charset="0"/>
              </a:rPr>
              <a:t>bands</a:t>
            </a:r>
            <a:r>
              <a:rPr lang="en-US" sz="2400" b="1" dirty="0" err="1" smtClean="0">
                <a:latin typeface="Georgia" pitchFamily="18" charset="0"/>
              </a:rPr>
              <a:t>”:</a:t>
            </a:r>
            <a:r>
              <a:rPr lang="en-US" sz="2400" dirty="0" err="1" smtClean="0">
                <a:latin typeface="Georgia" pitchFamily="18" charset="0"/>
              </a:rPr>
              <a:t>HHs</a:t>
            </a:r>
            <a:r>
              <a:rPr lang="en-US" sz="2400" dirty="0" smtClean="0">
                <a:latin typeface="Georgia" pitchFamily="18" charset="0"/>
              </a:rPr>
              <a:t> </a:t>
            </a:r>
            <a:r>
              <a:rPr lang="en-US" sz="2400" dirty="0" smtClean="0">
                <a:latin typeface="Georgia" pitchFamily="18" charset="0"/>
              </a:rPr>
              <a:t>self-select out of </a:t>
            </a:r>
            <a:r>
              <a:rPr lang="en-US" sz="2400" dirty="0" err="1" smtClean="0">
                <a:latin typeface="Georgia" pitchFamily="18" charset="0"/>
              </a:rPr>
              <a:t>mkts</a:t>
            </a:r>
            <a:r>
              <a:rPr lang="en-US" sz="2400" dirty="0" smtClean="0">
                <a:latin typeface="Georgia" pitchFamily="18" charset="0"/>
              </a:rPr>
              <a:t>. A</a:t>
            </a:r>
            <a:r>
              <a:rPr lang="en-US" sz="2400" dirty="0" smtClean="0">
                <a:latin typeface="Georgia" pitchFamily="18" charset="0"/>
              </a:rPr>
              <a:t>utarky requires </a:t>
            </a:r>
            <a:r>
              <a:rPr lang="en-US" sz="2400" dirty="0" err="1" smtClean="0">
                <a:latin typeface="Georgia" pitchFamily="18" charset="0"/>
              </a:rPr>
              <a:t>adeq</a:t>
            </a:r>
            <a:r>
              <a:rPr lang="en-US" sz="2400" dirty="0" smtClean="0">
                <a:latin typeface="Georgia" pitchFamily="18" charset="0"/>
              </a:rPr>
              <a:t>. endowments. </a:t>
            </a:r>
            <a:r>
              <a:rPr lang="en-US" sz="2400" dirty="0" smtClean="0">
                <a:latin typeface="Georgia" pitchFamily="18" charset="0"/>
              </a:rPr>
              <a:t> HH-specific shadow prices reflect HH endowments.</a:t>
            </a:r>
            <a:endParaRPr lang="en-US" sz="24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2205" y="3805840"/>
            <a:ext cx="5046995" cy="3034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itle 5"/>
          <p:cNvSpPr txBox="1">
            <a:spLocks/>
          </p:cNvSpPr>
          <p:nvPr/>
        </p:nvSpPr>
        <p:spPr bwMode="auto">
          <a:xfrm>
            <a:off x="4724400" y="0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Ag household </a:t>
            </a:r>
            <a:r>
              <a:rPr lang="en-US" sz="3000" b="1" kern="0" dirty="0" smtClean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models</a:t>
            </a:r>
            <a:endParaRPr lang="en-US" sz="3000" b="1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6369</TotalTime>
  <Words>1074</Words>
  <Application>Microsoft Office PowerPoint</Application>
  <PresentationFormat>On-screen Show (4:3)</PresentationFormat>
  <Paragraphs>133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Georgia</vt:lpstr>
      <vt:lpstr>Times New Roman</vt:lpstr>
      <vt:lpstr>Wingdings</vt:lpstr>
      <vt:lpstr>Default Design</vt:lpstr>
      <vt:lpstr>Custom Design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Rice market participation by land holdings, Madagascar 1990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ANP</dc:creator>
  <cp:lastModifiedBy>Barrett, Chris</cp:lastModifiedBy>
  <cp:revision>213</cp:revision>
  <dcterms:created xsi:type="dcterms:W3CDTF">2001-03-15T21:53:34Z</dcterms:created>
  <dcterms:modified xsi:type="dcterms:W3CDTF">2019-05-21T23:45:05Z</dcterms:modified>
</cp:coreProperties>
</file>